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Lora"/>
      <p:regular r:id="rId40"/>
      <p:bold r:id="rId41"/>
      <p:italic r:id="rId42"/>
      <p:boldItalic r:id="rId43"/>
    </p:embeddedFont>
    <p:embeddedFont>
      <p:font typeface="Quattrocento Sans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F521EE-106A-4C59-9D83-A978BB076E1A}">
  <a:tblStyle styleId="{4CF521EE-106A-4C59-9D83-A978BB076E1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regular.fntdata"/><Relationship Id="rId42" Type="http://schemas.openxmlformats.org/officeDocument/2006/relationships/font" Target="fonts/Lora-italic.fntdata"/><Relationship Id="rId41" Type="http://schemas.openxmlformats.org/officeDocument/2006/relationships/font" Target="fonts/Lora-bold.fntdata"/><Relationship Id="rId44" Type="http://schemas.openxmlformats.org/officeDocument/2006/relationships/font" Target="fonts/QuattrocentoSans-regular.fntdata"/><Relationship Id="rId43" Type="http://schemas.openxmlformats.org/officeDocument/2006/relationships/font" Target="fonts/Lora-boldItalic.fntdata"/><Relationship Id="rId46" Type="http://schemas.openxmlformats.org/officeDocument/2006/relationships/font" Target="fonts/QuattrocentoSans-italic.fntdata"/><Relationship Id="rId45" Type="http://schemas.openxmlformats.org/officeDocument/2006/relationships/font" Target="fonts/Quattrocento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QuattrocentoSans-boldItalic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5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5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27" name="Google Shape;2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" name="Google Shape;33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6" name="Google Shape;36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40" name="Google Shape;40;p8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8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49" name="Google Shape;49;p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9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51;p9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996629" y="2003888"/>
            <a:ext cx="5895237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highlight>
                  <a:srgbClr val="FFCD00"/>
                </a:highlight>
              </a:rPr>
              <a:t>Integrating Ethics</a:t>
            </a:r>
            <a:r>
              <a:rPr lang="en-US"/>
              <a:t> into K12 AI Education</a:t>
            </a:r>
            <a:endParaRPr/>
          </a:p>
        </p:txBody>
      </p:sp>
      <p:grpSp>
        <p:nvGrpSpPr>
          <p:cNvPr id="58" name="Google Shape;58;p10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59" name="Google Shape;59;p1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0"/>
          <p:cNvSpPr txBox="1"/>
          <p:nvPr/>
        </p:nvSpPr>
        <p:spPr>
          <a:xfrm>
            <a:off x="1084683" y="4318980"/>
            <a:ext cx="7298853" cy="4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Tom Yeh, </a:t>
            </a:r>
            <a:r>
              <a:rPr b="1" lang="en-US" sz="1800">
                <a:latin typeface="Lora"/>
                <a:ea typeface="Lora"/>
                <a:cs typeface="Lora"/>
                <a:sym typeface="Lora"/>
              </a:rPr>
              <a:t>Matthew</a:t>
            </a:r>
            <a:r>
              <a:rPr b="1" i="0" lang="en-US" sz="18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Turner, Bridget Dalton, Eleanor Haberl, Stacey Forsyth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Lora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University of Colorado Boulder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1381249" y="922668"/>
            <a:ext cx="5113949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Key strategies to teach </a:t>
            </a:r>
            <a:r>
              <a:rPr lang="en-US">
                <a:highlight>
                  <a:srgbClr val="FFCD00"/>
                </a:highlight>
              </a:rPr>
              <a:t>AI ethics to K12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/>
              <a:t>Continuous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/>
              <a:t>Integrated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/>
              <a:t>Translated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 that our students will eat that vegetables.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2" name="Google Shape;132;p1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Apple Problem</a:t>
            </a:r>
            <a:endParaRPr/>
          </a:p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Let’s do some simple math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1381250" y="937125"/>
            <a:ext cx="4701766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Let’s distribute 12 apple to 4 </a:t>
            </a:r>
            <a:r>
              <a:rPr lang="en-US">
                <a:highlight>
                  <a:srgbClr val="FFCD00"/>
                </a:highlight>
              </a:rPr>
              <a:t>children</a:t>
            </a:r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1" name="Google Shape;151;p2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36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54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71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89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06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24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941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859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776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694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611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529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5565" y="3669542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2082" y="3669555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598" y="3669542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5115" y="3669555"/>
            <a:ext cx="667900" cy="6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1381250" y="937125"/>
            <a:ext cx="4701766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Easy! Each child gets 3 apples.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177" name="Google Shape;177;p2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8" name="Google Shape;178;p2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36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54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71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189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06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24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941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859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776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694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6115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5290" y="211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6213" y="2849275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8616" y="2849275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643" y="2849275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6131" y="2849275"/>
            <a:ext cx="667900" cy="6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816128" y="1769217"/>
            <a:ext cx="1925900" cy="1900325"/>
          </a:xfrm>
          <a:custGeom>
            <a:rect b="b" l="l" r="r" t="t"/>
            <a:pathLst>
              <a:path extrusionOk="0" h="76013" w="77036">
                <a:moveTo>
                  <a:pt x="1887" y="16735"/>
                </a:moveTo>
                <a:cubicBezTo>
                  <a:pt x="-3061" y="31589"/>
                  <a:pt x="2243" y="50754"/>
                  <a:pt x="12645" y="62455"/>
                </a:cubicBezTo>
                <a:cubicBezTo>
                  <a:pt x="25002" y="76356"/>
                  <a:pt x="56606" y="81909"/>
                  <a:pt x="68226" y="67386"/>
                </a:cubicBezTo>
                <a:cubicBezTo>
                  <a:pt x="74588" y="59435"/>
                  <a:pt x="74833" y="47935"/>
                  <a:pt x="75846" y="37803"/>
                </a:cubicBezTo>
                <a:cubicBezTo>
                  <a:pt x="76501" y="31246"/>
                  <a:pt x="78674" y="23180"/>
                  <a:pt x="74501" y="18080"/>
                </a:cubicBezTo>
                <a:cubicBezTo>
                  <a:pt x="66662" y="8499"/>
                  <a:pt x="52575" y="5716"/>
                  <a:pt x="40436" y="3288"/>
                </a:cubicBezTo>
                <a:cubicBezTo>
                  <a:pt x="33511" y="1903"/>
                  <a:pt x="25860" y="-1736"/>
                  <a:pt x="19369" y="1047"/>
                </a:cubicBezTo>
                <a:cubicBezTo>
                  <a:pt x="12183" y="4128"/>
                  <a:pt x="6277" y="10638"/>
                  <a:pt x="2784" y="1763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2660778" y="1769217"/>
            <a:ext cx="1925900" cy="1900325"/>
          </a:xfrm>
          <a:custGeom>
            <a:rect b="b" l="l" r="r" t="t"/>
            <a:pathLst>
              <a:path extrusionOk="0" h="76013" w="77036">
                <a:moveTo>
                  <a:pt x="1887" y="16735"/>
                </a:moveTo>
                <a:cubicBezTo>
                  <a:pt x="-3061" y="31589"/>
                  <a:pt x="2243" y="50754"/>
                  <a:pt x="12645" y="62455"/>
                </a:cubicBezTo>
                <a:cubicBezTo>
                  <a:pt x="25002" y="76356"/>
                  <a:pt x="56606" y="81909"/>
                  <a:pt x="68226" y="67386"/>
                </a:cubicBezTo>
                <a:cubicBezTo>
                  <a:pt x="74588" y="59435"/>
                  <a:pt x="74833" y="47935"/>
                  <a:pt x="75846" y="37803"/>
                </a:cubicBezTo>
                <a:cubicBezTo>
                  <a:pt x="76501" y="31246"/>
                  <a:pt x="78674" y="23180"/>
                  <a:pt x="74501" y="18080"/>
                </a:cubicBezTo>
                <a:cubicBezTo>
                  <a:pt x="66662" y="8499"/>
                  <a:pt x="52575" y="5716"/>
                  <a:pt x="40436" y="3288"/>
                </a:cubicBezTo>
                <a:cubicBezTo>
                  <a:pt x="33511" y="1903"/>
                  <a:pt x="25860" y="-1736"/>
                  <a:pt x="19369" y="1047"/>
                </a:cubicBezTo>
                <a:cubicBezTo>
                  <a:pt x="12183" y="4128"/>
                  <a:pt x="6277" y="10638"/>
                  <a:pt x="2784" y="1763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4505403" y="1769217"/>
            <a:ext cx="1925900" cy="1900325"/>
          </a:xfrm>
          <a:custGeom>
            <a:rect b="b" l="l" r="r" t="t"/>
            <a:pathLst>
              <a:path extrusionOk="0" h="76013" w="77036">
                <a:moveTo>
                  <a:pt x="1887" y="16735"/>
                </a:moveTo>
                <a:cubicBezTo>
                  <a:pt x="-3061" y="31589"/>
                  <a:pt x="2243" y="50754"/>
                  <a:pt x="12645" y="62455"/>
                </a:cubicBezTo>
                <a:cubicBezTo>
                  <a:pt x="25002" y="76356"/>
                  <a:pt x="56606" y="81909"/>
                  <a:pt x="68226" y="67386"/>
                </a:cubicBezTo>
                <a:cubicBezTo>
                  <a:pt x="74588" y="59435"/>
                  <a:pt x="74833" y="47935"/>
                  <a:pt x="75846" y="37803"/>
                </a:cubicBezTo>
                <a:cubicBezTo>
                  <a:pt x="76501" y="31246"/>
                  <a:pt x="78674" y="23180"/>
                  <a:pt x="74501" y="18080"/>
                </a:cubicBezTo>
                <a:cubicBezTo>
                  <a:pt x="66662" y="8499"/>
                  <a:pt x="52575" y="5716"/>
                  <a:pt x="40436" y="3288"/>
                </a:cubicBezTo>
                <a:cubicBezTo>
                  <a:pt x="33511" y="1903"/>
                  <a:pt x="25860" y="-1736"/>
                  <a:pt x="19369" y="1047"/>
                </a:cubicBezTo>
                <a:cubicBezTo>
                  <a:pt x="12183" y="4128"/>
                  <a:pt x="6277" y="10638"/>
                  <a:pt x="2784" y="1763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6279828" y="1769217"/>
            <a:ext cx="1925900" cy="1900325"/>
          </a:xfrm>
          <a:custGeom>
            <a:rect b="b" l="l" r="r" t="t"/>
            <a:pathLst>
              <a:path extrusionOk="0" h="76013" w="77036">
                <a:moveTo>
                  <a:pt x="1887" y="16735"/>
                </a:moveTo>
                <a:cubicBezTo>
                  <a:pt x="-3061" y="31589"/>
                  <a:pt x="2243" y="50754"/>
                  <a:pt x="12645" y="62455"/>
                </a:cubicBezTo>
                <a:cubicBezTo>
                  <a:pt x="25002" y="76356"/>
                  <a:pt x="56606" y="81909"/>
                  <a:pt x="68226" y="67386"/>
                </a:cubicBezTo>
                <a:cubicBezTo>
                  <a:pt x="74588" y="59435"/>
                  <a:pt x="74833" y="47935"/>
                  <a:pt x="75846" y="37803"/>
                </a:cubicBezTo>
                <a:cubicBezTo>
                  <a:pt x="76501" y="31246"/>
                  <a:pt x="78674" y="23180"/>
                  <a:pt x="74501" y="18080"/>
                </a:cubicBezTo>
                <a:cubicBezTo>
                  <a:pt x="66662" y="8499"/>
                  <a:pt x="52575" y="5716"/>
                  <a:pt x="40436" y="3288"/>
                </a:cubicBezTo>
                <a:cubicBezTo>
                  <a:pt x="33511" y="1903"/>
                  <a:pt x="25860" y="-1736"/>
                  <a:pt x="19369" y="1047"/>
                </a:cubicBezTo>
                <a:cubicBezTo>
                  <a:pt x="12183" y="4128"/>
                  <a:pt x="6277" y="10638"/>
                  <a:pt x="2784" y="1763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But, have you considered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/>
              <a:t>Why evenly?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/>
              <a:t>Why apples? 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/>
              <a:t>Why 4 children?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Math is more than just 12 divided by 4.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AI is more than just deciding how to distribute 12 objects to 4 people.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209" name="Google Shape;209;p2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0" name="Google Shape;210;p2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000" y="1439146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175" y="1439146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6350" y="1439146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525" y="1233870"/>
            <a:ext cx="784801" cy="78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700" y="1233870"/>
            <a:ext cx="784801" cy="78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3875" y="1259945"/>
            <a:ext cx="758725" cy="7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3050" y="1439146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2225" y="1439146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1400" y="1439146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0575" y="1439146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9750" y="1439146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8925" y="1439146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32988" y="2171042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6317" y="2171042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8046" y="2171042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563" y="2171042"/>
            <a:ext cx="667900" cy="6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3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4908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083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258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2433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608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0783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9958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9133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8308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483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6658" y="1337542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721" y="2069438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0389" y="1856693"/>
            <a:ext cx="1176724" cy="117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844" y="2124940"/>
            <a:ext cx="454725" cy="4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3296" y="2069438"/>
            <a:ext cx="667900" cy="6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idx="12" type="sldNum"/>
          </p:nvPr>
        </p:nvSpPr>
        <p:spPr>
          <a:xfrm>
            <a:off x="8543227" y="47371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485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660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9835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010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8185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7360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535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710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4885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4060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3235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2410" y="847384"/>
            <a:ext cx="579525" cy="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260" y="2268462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777" y="2268475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3293" y="2268462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9810" y="2268475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6326" y="2268449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2843" y="2268462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9359" y="2268449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5876" y="2268462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8810" y="2268436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5327" y="2268449"/>
            <a:ext cx="667900" cy="6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Imperfect Match</a:t>
            </a:r>
            <a:endParaRPr/>
          </a:p>
        </p:txBody>
      </p:sp>
      <p:sp>
        <p:nvSpPr>
          <p:cNvPr id="289" name="Google Shape;289;p27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Let’s find a perfect pet for each family</a:t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1" name="Google Shape;291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21519"/>
            <a:ext cx="9144000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/>
          <p:nvPr/>
        </p:nvSpPr>
        <p:spPr>
          <a:xfrm>
            <a:off x="1156811" y="3177202"/>
            <a:ext cx="1003852" cy="904460"/>
          </a:xfrm>
          <a:prstGeom prst="ellipse">
            <a:avLst/>
          </a:prstGeom>
          <a:solidFill>
            <a:srgbClr val="000000">
              <a:alpha val="76862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/>
          <p:nvPr/>
        </p:nvSpPr>
        <p:spPr>
          <a:xfrm>
            <a:off x="3034581" y="2566133"/>
            <a:ext cx="949188" cy="869675"/>
          </a:xfrm>
          <a:prstGeom prst="ellipse">
            <a:avLst/>
          </a:prstGeom>
          <a:solidFill>
            <a:schemeClr val="lt1">
              <a:alpha val="66666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120616" y="2326480"/>
            <a:ext cx="949188" cy="869675"/>
          </a:xfrm>
          <a:prstGeom prst="ellipse">
            <a:avLst/>
          </a:prstGeom>
          <a:solidFill>
            <a:schemeClr val="lt1">
              <a:alpha val="66666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4474823" y="2307527"/>
            <a:ext cx="949188" cy="869675"/>
          </a:xfrm>
          <a:prstGeom prst="ellipse">
            <a:avLst/>
          </a:prstGeom>
          <a:solidFill>
            <a:schemeClr val="lt1">
              <a:alpha val="66666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6692243" y="2307527"/>
            <a:ext cx="949188" cy="869675"/>
          </a:xfrm>
          <a:prstGeom prst="ellipse">
            <a:avLst/>
          </a:prstGeom>
          <a:solidFill>
            <a:schemeClr val="lt1">
              <a:alpha val="66666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>
            <a:off x="8123653" y="2996725"/>
            <a:ext cx="949188" cy="869675"/>
          </a:xfrm>
          <a:prstGeom prst="ellipse">
            <a:avLst/>
          </a:prstGeom>
          <a:solidFill>
            <a:schemeClr val="lt1">
              <a:alpha val="66666"/>
            </a:schemeClr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1"/>
          <p:cNvSpPr txBox="1"/>
          <p:nvPr>
            <p:ph idx="4294967295" type="title"/>
          </p:nvPr>
        </p:nvSpPr>
        <p:spPr>
          <a:xfrm>
            <a:off x="609600" y="949325"/>
            <a:ext cx="3190875" cy="63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-US"/>
              <a:t>As a parent, what should I tell my son about AI? </a:t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-49"/>
            <a:ext cx="38544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711547" y="277433"/>
            <a:ext cx="7886700" cy="1091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42"/>
              <a:buFont typeface="Arial"/>
              <a:buNone/>
            </a:pPr>
            <a:r>
              <a:rPr b="0" i="0" lang="en-US" sz="194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Michael Skirpan, Jacqueline Cameron, and </a:t>
            </a:r>
            <a:r>
              <a:rPr b="0" i="0" lang="en-US" sz="1942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Tom Yeh</a:t>
            </a:r>
            <a:r>
              <a:rPr b="0" i="0" lang="en-US" sz="194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2018. More Than a Show: Using Personalized Immersive Theater to Educate and Engage the Public in Technology Ethics. In </a:t>
            </a:r>
            <a:r>
              <a:rPr b="0" i="1" lang="en-US" sz="194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2018 CHI Conference on Human Factors in Computing Systems (CHI '18)</a:t>
            </a:r>
            <a:r>
              <a:rPr b="0" i="0" lang="en-US" sz="194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b="0" i="1" sz="16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93" y="1518559"/>
            <a:ext cx="7366608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/>
        </p:nvSpPr>
        <p:spPr>
          <a:xfrm>
            <a:off x="562775" y="197755"/>
            <a:ext cx="7886700" cy="10929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Mike Skirpan and </a:t>
            </a: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Tom Yeh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Designing a Moral Compass for the Future of Computer Vision Using Speculative Analysis, In </a:t>
            </a: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2017 IEEE Conference on Computer Vision and Pattern Recognition Workshops.</a:t>
            </a:r>
            <a:endParaRPr/>
          </a:p>
        </p:txBody>
      </p:sp>
      <p:pic>
        <p:nvPicPr>
          <p:cNvPr id="317" name="Google Shape;3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644" y="1143000"/>
            <a:ext cx="8044962" cy="514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109" y="0"/>
            <a:ext cx="80297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342900" y="517525"/>
            <a:ext cx="8610600" cy="7778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We identified 22 risk scenarios involving computer vision technology.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newspaper&#10;&#10;Description automatically generated" id="329" name="Google Shape;329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005" y="152527"/>
            <a:ext cx="2904463" cy="483844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4072827" y="456853"/>
            <a:ext cx="45720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“How’s my daughter doing? Thanks for watching after her.”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“Traumatized no doubt. She don’t want to be around computers anymore I can tell you that much. Sit a phone on the table and she’ll put a napkin over it to cover the cameras. Tells people ”computers” took her Dad.”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-US"/>
              <a:t>Our Story Writing Team</a:t>
            </a:r>
            <a:endParaRPr/>
          </a:p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/>
              <a:t>Eleanor Haberl: PhD student, Education, story writing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/>
              <a:t>Bridget Dalton: Professor, Education, Literacy Studies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/>
              <a:t>Tom Yeh: Professor, Computer Science, Human Computer Interaction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/>
              <a:t>Matthew Turner: Secondary school STEM teacher</a:t>
            </a:r>
            <a:endParaRPr/>
          </a:p>
        </p:txBody>
      </p:sp>
      <p:sp>
        <p:nvSpPr>
          <p:cNvPr id="338" name="Google Shape;338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Plot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44" name="Google Shape;344;p34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/>
              <a:t>Lucy works in a pet adoption facility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/>
              <a:t>Lucy’s boss introduces an AI pet matcher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-US"/>
              <a:t>Lucy is noticing something weird…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345" name="Google Shape;345;p3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46" name="Google Shape;346;p3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Excerpts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356" name="Google Shape;356;p3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57" name="Google Shape;357;p3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35"/>
          <p:cNvSpPr/>
          <p:nvPr/>
        </p:nvSpPr>
        <p:spPr>
          <a:xfrm>
            <a:off x="1088126" y="4212650"/>
            <a:ext cx="644297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Now Mac was curled up in Lucy’s lap. It made her so angry to imagine that she wouldn’t have been matched with him.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1041399" y="1548597"/>
            <a:ext cx="664508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But, inside, Lucy was just angry. Lucy had been working at the pet adoption shelter all summer. And she was starting to see a trend. As she handed the blue file to the children, she wondered to herself “Another golden retriever?”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…….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1064763" y="3006423"/>
            <a:ext cx="646633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Lucy was thinking about the first time she held her dog, Mac. She couldn’t imagine the model would be able to predict the loving connection she felt.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…….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with a dog&#10;&#10;Description automatically generated" id="370" name="Google Shape;3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 txBox="1"/>
          <p:nvPr>
            <p:ph type="title"/>
          </p:nvPr>
        </p:nvSpPr>
        <p:spPr>
          <a:xfrm>
            <a:off x="1381249" y="937125"/>
            <a:ext cx="6617345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Students wrote down the breeds of dogs they have</a:t>
            </a:r>
            <a:endParaRPr>
              <a:highlight>
                <a:srgbClr val="FFCD00"/>
              </a:highlight>
            </a:endParaRPr>
          </a:p>
        </p:txBody>
      </p:sp>
      <p:graphicFrame>
        <p:nvGraphicFramePr>
          <p:cNvPr id="376" name="Google Shape;376;p37"/>
          <p:cNvGraphicFramePr/>
          <p:nvPr/>
        </p:nvGraphicFramePr>
        <p:xfrm>
          <a:off x="2290698" y="1819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{4CF521EE-106A-4C59-9D83-A978BB076E1A}</a:tableStyleId>
              </a:tblPr>
              <a:tblGrid>
                <a:gridCol w="1186725"/>
                <a:gridCol w="1123450"/>
                <a:gridCol w="1249975"/>
                <a:gridCol w="1186725"/>
              </a:tblGrid>
              <a:tr h="75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Latino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Asian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Caucasian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Other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77" name="Google Shape;377;p3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78" name="Google Shape;378;p3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3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type="title"/>
          </p:nvPr>
        </p:nvSpPr>
        <p:spPr>
          <a:xfrm>
            <a:off x="1381249" y="937125"/>
            <a:ext cx="6617345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Students wrote the size of their family</a:t>
            </a:r>
            <a:endParaRPr>
              <a:highlight>
                <a:srgbClr val="FFCD00"/>
              </a:highlight>
            </a:endParaRPr>
          </a:p>
        </p:txBody>
      </p:sp>
      <p:graphicFrame>
        <p:nvGraphicFramePr>
          <p:cNvPr id="388" name="Google Shape;388;p38"/>
          <p:cNvGraphicFramePr/>
          <p:nvPr/>
        </p:nvGraphicFramePr>
        <p:xfrm>
          <a:off x="1098094" y="18191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{4CF521EE-106A-4C59-9D83-A978BB076E1A}</a:tableStyleId>
              </a:tblPr>
              <a:tblGrid>
                <a:gridCol w="905875"/>
                <a:gridCol w="857575"/>
                <a:gridCol w="954175"/>
                <a:gridCol w="905875"/>
                <a:gridCol w="905875"/>
                <a:gridCol w="905875"/>
                <a:gridCol w="905875"/>
                <a:gridCol w="905875"/>
              </a:tblGrid>
              <a:tr h="750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2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3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4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5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6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7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8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latin typeface="Lora"/>
                          <a:ea typeface="Lora"/>
                          <a:cs typeface="Lora"/>
                          <a:sym typeface="Lora"/>
                        </a:rPr>
                        <a:t>9</a:t>
                      </a:r>
                      <a:endParaRPr b="1" sz="1100" u="none" cap="none" strike="noStrike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50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89" name="Google Shape;389;p3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90" name="Google Shape;390;p3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3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What should my son do this summer?</a:t>
            </a:r>
            <a:endParaRPr/>
          </a:p>
        </p:txBody>
      </p:sp>
      <p:pic>
        <p:nvPicPr>
          <p:cNvPr descr="A picture containing indoor, computer, sitting, table&#10;&#10;Description automatically generated" id="80" name="Google Shape;80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44" y="1369219"/>
            <a:ext cx="7600313" cy="32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group of people standing in a room&#10;&#10;Description automatically generated" id="400" name="Google Shape;4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text on a whiteboard&#10;&#10;Description automatically generated" id="406" name="Google Shape;406;p40"/>
          <p:cNvPicPr preferRelativeResize="0"/>
          <p:nvPr/>
        </p:nvPicPr>
        <p:blipFill rotWithShape="1">
          <a:blip r:embed="rId3">
            <a:alphaModFix/>
          </a:blip>
          <a:srcRect b="13418" l="0" r="0" t="13418"/>
          <a:stretch/>
        </p:blipFill>
        <p:spPr>
          <a:xfrm>
            <a:off x="-114733" y="0"/>
            <a:ext cx="93734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Does this story remind you of other uses of AI?</a:t>
            </a:r>
            <a:endParaRPr/>
          </a:p>
        </p:txBody>
      </p:sp>
      <p:sp>
        <p:nvSpPr>
          <p:cNvPr id="412" name="Google Shape;412;p41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“Social media tracks things and suggest things even though you might’ve only liked a thing once”</a:t>
            </a:r>
            <a:endParaRPr/>
          </a:p>
        </p:txBody>
      </p:sp>
      <p:sp>
        <p:nvSpPr>
          <p:cNvPr id="413" name="Google Shape;413;p41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“Ads for a product that you may not even want.”</a:t>
            </a:r>
            <a:endParaRPr/>
          </a:p>
        </p:txBody>
      </p:sp>
      <p:sp>
        <p:nvSpPr>
          <p:cNvPr id="414" name="Google Shape;414;p4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Why is Lucy upset?</a:t>
            </a:r>
            <a:endParaRPr/>
          </a:p>
        </p:txBody>
      </p:sp>
      <p:sp>
        <p:nvSpPr>
          <p:cNvPr id="420" name="Google Shape;420;p42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“System is unfair”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“Data is biased”</a:t>
            </a:r>
            <a:endParaRPr/>
          </a:p>
        </p:txBody>
      </p:sp>
      <p:sp>
        <p:nvSpPr>
          <p:cNvPr id="421" name="Google Shape;421;p42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“Because not every dog gets the same chance”</a:t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/>
              <a:t>”Because if it wasn’t for meeting her dog [Max] in person, she wouldn’t be able to love it as much as she does”</a:t>
            </a:r>
            <a:endParaRPr/>
          </a:p>
        </p:txBody>
      </p:sp>
      <p:sp>
        <p:nvSpPr>
          <p:cNvPr id="422" name="Google Shape;422;p4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/>
          <p:nvPr>
            <p:ph type="title"/>
          </p:nvPr>
        </p:nvSpPr>
        <p:spPr>
          <a:xfrm>
            <a:off x="1381250" y="922668"/>
            <a:ext cx="510845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</a:pPr>
            <a:r>
              <a:rPr lang="en-US"/>
              <a:t>More stories under development</a:t>
            </a:r>
            <a:endParaRPr/>
          </a:p>
        </p:txBody>
      </p:sp>
      <p:sp>
        <p:nvSpPr>
          <p:cNvPr id="428" name="Google Shape;428;p4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/>
              <a:t>AI’s bias in choosing a desired role/job/scholarship/opportunity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/>
              <a:t>Dystopic context with high stakes for survival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/>
              <a:t>Alexa’s role in recommending music that gradually changes someone’s taste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</a:pPr>
            <a:r>
              <a:rPr lang="en-US"/>
              <a:t>AI’s role in criminal justice to explore the tradeoff between public safety and fairness.</a:t>
            </a:r>
            <a:endParaRPr/>
          </a:p>
        </p:txBody>
      </p:sp>
      <p:sp>
        <p:nvSpPr>
          <p:cNvPr id="429" name="Google Shape;429;p4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686" y="0"/>
            <a:ext cx="82446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How many also teach ethics?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4950"/>
              <a:t>&gt;80%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How many also teach ethics?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4950"/>
              <a:t>&gt;80%	🡨 dream</a:t>
            </a:r>
            <a:endParaRPr sz="495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495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4950"/>
              <a:t>&lt;5%	🡨 reality</a:t>
            </a:r>
            <a:endParaRPr sz="49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0344"/>
            <a:ext cx="9144000" cy="472281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609600" y="949325"/>
            <a:ext cx="5257800" cy="6381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As a professor, what is my responsibility for these college students?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0398" y="1388291"/>
            <a:ext cx="6951454" cy="52329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7"/>
          <p:cNvSpPr txBox="1"/>
          <p:nvPr/>
        </p:nvSpPr>
        <p:spPr>
          <a:xfrm>
            <a:off x="562775" y="197755"/>
            <a:ext cx="7886700" cy="10929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65"/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Michael Skirpan, Nathan Beard, Srinjita Bhaduri, Casey Fiesler, and </a:t>
            </a:r>
            <a:r>
              <a:rPr b="0" i="0" lang="en-US" sz="1665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Tom Yeh</a:t>
            </a:r>
            <a:r>
              <a:rPr b="0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2018. Ethics Education in Context: A Case Study of Novel Ethics Activities for the CS Classroom. In </a:t>
            </a:r>
            <a:r>
              <a:rPr b="0" i="1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49th ACM Technical Symposium on Computer Science Education (SIGCSE '18). </a:t>
            </a:r>
            <a:r>
              <a:rPr b="1" i="0" lang="en-US" sz="166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Third Best Paper Award</a:t>
            </a:r>
            <a:endParaRPr b="1" i="1" sz="166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1381249" y="937125"/>
            <a:ext cx="6617345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Takeaway 1: If AI is Meat, Ethics is like </a:t>
            </a:r>
            <a:r>
              <a:rPr lang="en-US">
                <a:highlight>
                  <a:srgbClr val="FFCD00"/>
                </a:highlight>
              </a:rPr>
              <a:t>Vegetables</a:t>
            </a:r>
            <a:r>
              <a:rPr lang="en-US"/>
              <a:t>.</a:t>
            </a:r>
            <a:endParaRPr>
              <a:highlight>
                <a:srgbClr val="FFCD00"/>
              </a:highlight>
            </a:endParaRP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768" y="1372725"/>
            <a:ext cx="5818464" cy="327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